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9" r:id="rId4"/>
    <p:sldId id="258" r:id="rId5"/>
    <p:sldId id="259" r:id="rId6"/>
    <p:sldId id="262" r:id="rId7"/>
    <p:sldId id="260" r:id="rId8"/>
    <p:sldId id="261" r:id="rId9"/>
    <p:sldId id="270" r:id="rId10"/>
    <p:sldId id="271" r:id="rId11"/>
    <p:sldId id="272" r:id="rId12"/>
    <p:sldId id="273"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F2C0E8-18A3-40A5-8116-717177FED146}" type="datetimeFigureOut">
              <a:rPr lang="en-US" smtClean="0"/>
              <a:pPr/>
              <a:t>11/11/2014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B82AD-F2D8-4CF6-8609-E190C3072A8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F2C0E8-18A3-40A5-8116-717177FED146}" type="datetimeFigureOut">
              <a:rPr lang="en-US" smtClean="0"/>
              <a:pPr/>
              <a:t>11/11/2014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4B82AD-F2D8-4CF6-8609-E190C3072A8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597025"/>
            <a:ext cx="7772400" cy="2974975"/>
          </a:xfrm>
        </p:spPr>
        <p:txBody>
          <a:bodyPr>
            <a:noAutofit/>
          </a:bodyPr>
          <a:lstStyle/>
          <a:p>
            <a:r>
              <a:rPr lang="en-US" sz="7200" dirty="0" smtClean="0">
                <a:solidFill>
                  <a:srgbClr val="663300"/>
                </a:solidFill>
                <a:latin typeface="Times New Roman" pitchFamily="18" charset="0"/>
                <a:cs typeface="Times New Roman" pitchFamily="18" charset="0"/>
              </a:rPr>
              <a:t>Medieval Bookbinding</a:t>
            </a:r>
            <a:br>
              <a:rPr lang="en-US" sz="7200" dirty="0" smtClean="0">
                <a:solidFill>
                  <a:srgbClr val="663300"/>
                </a:solidFill>
                <a:latin typeface="Times New Roman" pitchFamily="18" charset="0"/>
                <a:cs typeface="Times New Roman" pitchFamily="18" charset="0"/>
              </a:rPr>
            </a:br>
            <a:r>
              <a:rPr lang="en-US" sz="1200" dirty="0" smtClean="0">
                <a:solidFill>
                  <a:srgbClr val="663300"/>
                </a:solidFill>
                <a:latin typeface="Times New Roman" pitchFamily="18" charset="0"/>
                <a:cs typeface="Times New Roman" pitchFamily="18" charset="0"/>
              </a:rPr>
              <a:t/>
            </a:r>
            <a:br>
              <a:rPr lang="en-US" sz="1200" dirty="0" smtClean="0">
                <a:solidFill>
                  <a:srgbClr val="663300"/>
                </a:solidFill>
                <a:latin typeface="Times New Roman" pitchFamily="18" charset="0"/>
                <a:cs typeface="Times New Roman" pitchFamily="18" charset="0"/>
              </a:rPr>
            </a:br>
            <a:r>
              <a:rPr lang="en-US" sz="2800" dirty="0" smtClean="0">
                <a:solidFill>
                  <a:srgbClr val="663300"/>
                </a:solidFill>
                <a:latin typeface="Times New Roman" pitchFamily="18" charset="0"/>
                <a:cs typeface="Times New Roman" pitchFamily="18" charset="0"/>
              </a:rPr>
              <a:t>The Middle Ages</a:t>
            </a:r>
            <a:endParaRPr lang="en-US" sz="7200" dirty="0">
              <a:solidFill>
                <a:srgbClr val="663300"/>
              </a:solidFill>
              <a:latin typeface="Times New Roman" pitchFamily="18" charset="0"/>
              <a:cs typeface="Times New Roman" pitchFamily="18" charset="0"/>
            </a:endParaRPr>
          </a:p>
        </p:txBody>
      </p:sp>
      <p:sp>
        <p:nvSpPr>
          <p:cNvPr id="4" name="TextBox 3"/>
          <p:cNvSpPr txBox="1"/>
          <p:nvPr/>
        </p:nvSpPr>
        <p:spPr>
          <a:xfrm>
            <a:off x="6400800" y="5638800"/>
            <a:ext cx="2667000" cy="830997"/>
          </a:xfrm>
          <a:prstGeom prst="rect">
            <a:avLst/>
          </a:prstGeom>
          <a:noFill/>
        </p:spPr>
        <p:txBody>
          <a:bodyPr wrap="square" rtlCol="0">
            <a:spAutoFit/>
          </a:bodyPr>
          <a:lstStyle/>
          <a:p>
            <a:r>
              <a:rPr lang="en-US" sz="2400" dirty="0" smtClean="0">
                <a:solidFill>
                  <a:srgbClr val="663300"/>
                </a:solidFill>
                <a:latin typeface="Times New Roman" pitchFamily="18" charset="0"/>
                <a:cs typeface="Times New Roman" pitchFamily="18" charset="0"/>
              </a:rPr>
              <a:t>Kai Fay</a:t>
            </a:r>
          </a:p>
          <a:p>
            <a:r>
              <a:rPr lang="en-US" sz="2400" dirty="0" smtClean="0">
                <a:solidFill>
                  <a:srgbClr val="663300"/>
                </a:solidFill>
                <a:latin typeface="Times New Roman" pitchFamily="18" charset="0"/>
                <a:cs typeface="Times New Roman" pitchFamily="18" charset="0"/>
              </a:rPr>
              <a:t>November 11, 2014</a:t>
            </a:r>
            <a:endParaRPr lang="en-US" sz="2400" dirty="0">
              <a:solidFill>
                <a:srgbClr val="6633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152400"/>
            <a:ext cx="56388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Gothic (1200-1475)</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1295400"/>
            <a:ext cx="8305800" cy="1384995"/>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-Biting bows and no extenders</a:t>
            </a:r>
            <a:endParaRPr lang="en-US" sz="2800" dirty="0" smtClean="0">
              <a:solidFill>
                <a:srgbClr val="663300"/>
              </a:solidFill>
              <a:latin typeface="Times New Roman" pitchFamily="18" charset="0"/>
              <a:cs typeface="Times New Roman" pitchFamily="18" charset="0"/>
            </a:endParaRPr>
          </a:p>
          <a:p>
            <a:r>
              <a:rPr lang="en-US" sz="2800" dirty="0" smtClean="0">
                <a:solidFill>
                  <a:srgbClr val="663300"/>
                </a:solidFill>
                <a:latin typeface="Times New Roman" pitchFamily="18" charset="0"/>
                <a:cs typeface="Times New Roman" pitchFamily="18" charset="0"/>
              </a:rPr>
              <a:t>-Below top line</a:t>
            </a:r>
            <a:endParaRPr lang="en-US" sz="2800" dirty="0" smtClean="0">
              <a:solidFill>
                <a:srgbClr val="663300"/>
              </a:solidFill>
              <a:latin typeface="Times New Roman" pitchFamily="18" charset="0"/>
              <a:cs typeface="Times New Roman" pitchFamily="18" charset="0"/>
            </a:endParaRPr>
          </a:p>
          <a:p>
            <a:r>
              <a:rPr lang="en-US" sz="2800" dirty="0" smtClean="0">
                <a:solidFill>
                  <a:srgbClr val="663300"/>
                </a:solidFill>
                <a:latin typeface="Times New Roman" pitchFamily="18" charset="0"/>
                <a:cs typeface="Times New Roman" pitchFamily="18" charset="0"/>
              </a:rPr>
              <a:t>-Compact and square</a:t>
            </a:r>
            <a:endParaRPr lang="en-US" sz="2800" dirty="0" smtClean="0">
              <a:solidFill>
                <a:srgbClr val="663300"/>
              </a:solidFill>
              <a:latin typeface="Times New Roman" pitchFamily="18" charset="0"/>
              <a:cs typeface="Times New Roman" pitchFamily="18" charset="0"/>
            </a:endParaRPr>
          </a:p>
        </p:txBody>
      </p:sp>
      <p:pic>
        <p:nvPicPr>
          <p:cNvPr id="2050" name="Picture 2" descr="http://www.themorgan.org/sites/default/files/styles/collection_image/public/images/collection/087-M917_228-229.jpg?itok=DoAY903E"/>
          <p:cNvPicPr>
            <a:picLocks noChangeAspect="1" noChangeArrowheads="1"/>
          </p:cNvPicPr>
          <p:nvPr/>
        </p:nvPicPr>
        <p:blipFill>
          <a:blip r:embed="rId2" cstate="print"/>
          <a:srcRect r="48000"/>
          <a:stretch>
            <a:fillRect/>
          </a:stretch>
        </p:blipFill>
        <p:spPr bwMode="auto">
          <a:xfrm>
            <a:off x="5181600" y="990600"/>
            <a:ext cx="3832279" cy="5534026"/>
          </a:xfrm>
          <a:prstGeom prst="rect">
            <a:avLst/>
          </a:prstGeom>
          <a:noFill/>
        </p:spPr>
      </p:pic>
      <p:sp>
        <p:nvSpPr>
          <p:cNvPr id="8" name="TextBox 7"/>
          <p:cNvSpPr txBox="1"/>
          <p:nvPr/>
        </p:nvSpPr>
        <p:spPr>
          <a:xfrm>
            <a:off x="5029200" y="5943600"/>
            <a:ext cx="4038600" cy="646331"/>
          </a:xfrm>
          <a:prstGeom prst="rect">
            <a:avLst/>
          </a:prstGeom>
          <a:noFill/>
        </p:spPr>
        <p:txBody>
          <a:bodyPr wrap="square" rtlCol="0">
            <a:spAutoFit/>
          </a:bodyPr>
          <a:lstStyle/>
          <a:p>
            <a:r>
              <a:rPr lang="en-US" dirty="0" smtClean="0">
                <a:solidFill>
                  <a:srgbClr val="663300"/>
                </a:solidFill>
                <a:latin typeface="Times New Roman" pitchFamily="18" charset="0"/>
                <a:cs typeface="Times New Roman" pitchFamily="18" charset="0"/>
              </a:rPr>
              <a:t>Hours of Catherine of </a:t>
            </a:r>
            <a:r>
              <a:rPr lang="en-US" dirty="0" err="1" smtClean="0">
                <a:solidFill>
                  <a:srgbClr val="663300"/>
                </a:solidFill>
                <a:latin typeface="Times New Roman" pitchFamily="18" charset="0"/>
                <a:cs typeface="Times New Roman" pitchFamily="18" charset="0"/>
              </a:rPr>
              <a:t>Cleeves</a:t>
            </a:r>
            <a:r>
              <a:rPr lang="en-US" dirty="0" smtClean="0">
                <a:solidFill>
                  <a:srgbClr val="663300"/>
                </a:solidFill>
                <a:latin typeface="Times New Roman" pitchFamily="18" charset="0"/>
                <a:cs typeface="Times New Roman" pitchFamily="18" charset="0"/>
              </a:rPr>
              <a:t>, Utrecht, c.1440, Morgan </a:t>
            </a:r>
            <a:r>
              <a:rPr lang="en-US" dirty="0" smtClean="0">
                <a:solidFill>
                  <a:srgbClr val="663300"/>
                </a:solidFill>
                <a:latin typeface="Times New Roman" pitchFamily="18" charset="0"/>
                <a:cs typeface="Times New Roman" pitchFamily="18" charset="0"/>
              </a:rPr>
              <a:t>MS </a:t>
            </a:r>
            <a:r>
              <a:rPr lang="en-US" dirty="0" smtClean="0">
                <a:solidFill>
                  <a:srgbClr val="663300"/>
                </a:solidFill>
                <a:latin typeface="Times New Roman" pitchFamily="18" charset="0"/>
                <a:cs typeface="Times New Roman" pitchFamily="18" charset="0"/>
              </a:rPr>
              <a:t>M.917, p. 228</a:t>
            </a:r>
            <a:endParaRPr lang="en-US" dirty="0">
              <a:solidFill>
                <a:srgbClr val="663300"/>
              </a:solidFill>
              <a:latin typeface="Times New Roman" pitchFamily="18" charset="0"/>
              <a:cs typeface="Times New Roman" pitchFamily="18" charset="0"/>
            </a:endParaRPr>
          </a:p>
        </p:txBody>
      </p:sp>
      <p:pic>
        <p:nvPicPr>
          <p:cNvPr id="9" name="Picture 8" descr="Manuscript - Gothic 1.JPG"/>
          <p:cNvPicPr>
            <a:picLocks noChangeAspect="1"/>
          </p:cNvPicPr>
          <p:nvPr/>
        </p:nvPicPr>
        <p:blipFill>
          <a:blip r:embed="rId3" cstate="print"/>
          <a:stretch>
            <a:fillRect/>
          </a:stretch>
        </p:blipFill>
        <p:spPr>
          <a:xfrm>
            <a:off x="1066800" y="2667000"/>
            <a:ext cx="2825641" cy="3905250"/>
          </a:xfrm>
          <a:prstGeom prst="rect">
            <a:avLst/>
          </a:prstGeom>
        </p:spPr>
      </p:pic>
      <p:sp>
        <p:nvSpPr>
          <p:cNvPr id="10" name="TextBox 9"/>
          <p:cNvSpPr txBox="1"/>
          <p:nvPr/>
        </p:nvSpPr>
        <p:spPr>
          <a:xfrm>
            <a:off x="685800" y="6211669"/>
            <a:ext cx="36576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Berkeley, Univ. of California at Berkeley, Ms 28 (</a:t>
            </a:r>
            <a:r>
              <a:rPr lang="en-US" dirty="0" err="1" smtClean="0">
                <a:solidFill>
                  <a:srgbClr val="663300"/>
                </a:solidFill>
                <a:latin typeface="Times New Roman" pitchFamily="18" charset="0"/>
                <a:cs typeface="Times New Roman" pitchFamily="18" charset="0"/>
              </a:rPr>
              <a:t>saec</a:t>
            </a:r>
            <a:r>
              <a:rPr lang="en-US" dirty="0" smtClean="0">
                <a:solidFill>
                  <a:srgbClr val="663300"/>
                </a:solidFill>
                <a:latin typeface="Times New Roman" pitchFamily="18" charset="0"/>
                <a:cs typeface="Times New Roman" pitchFamily="18" charset="0"/>
              </a:rPr>
              <a:t>. XIII2/2)</a:t>
            </a:r>
            <a:endParaRPr lang="en-US" dirty="0">
              <a:solidFill>
                <a:srgbClr val="663300"/>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06514"/>
            <a:ext cx="86868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Humanistic (Renaissance) (post-1475)</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990600"/>
            <a:ext cx="7315200" cy="1384995"/>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-Return to earlier styles</a:t>
            </a:r>
          </a:p>
          <a:p>
            <a:r>
              <a:rPr lang="en-US" sz="2800" dirty="0" smtClean="0">
                <a:solidFill>
                  <a:srgbClr val="663300"/>
                </a:solidFill>
                <a:latin typeface="Times New Roman" pitchFamily="18" charset="0"/>
                <a:cs typeface="Times New Roman" pitchFamily="18" charset="0"/>
              </a:rPr>
              <a:t>-More open layout</a:t>
            </a:r>
          </a:p>
          <a:p>
            <a:r>
              <a:rPr lang="en-US" sz="2800" dirty="0" smtClean="0">
                <a:solidFill>
                  <a:srgbClr val="663300"/>
                </a:solidFill>
                <a:latin typeface="Times New Roman" pitchFamily="18" charset="0"/>
                <a:cs typeface="Times New Roman" pitchFamily="18" charset="0"/>
              </a:rPr>
              <a:t>-Elaborate, realistic borders</a:t>
            </a:r>
            <a:endParaRPr lang="en-US" sz="2800" dirty="0" smtClean="0">
              <a:solidFill>
                <a:srgbClr val="663300"/>
              </a:solidFill>
              <a:latin typeface="Times New Roman" pitchFamily="18" charset="0"/>
              <a:cs typeface="Times New Roman" pitchFamily="18" charset="0"/>
            </a:endParaRPr>
          </a:p>
        </p:txBody>
      </p:sp>
      <p:pic>
        <p:nvPicPr>
          <p:cNvPr id="6" name="Picture 5" descr="Manuscript - Humanistic 1.JPG"/>
          <p:cNvPicPr>
            <a:picLocks noChangeAspect="1"/>
          </p:cNvPicPr>
          <p:nvPr/>
        </p:nvPicPr>
        <p:blipFill>
          <a:blip r:embed="rId2" cstate="print"/>
          <a:stretch>
            <a:fillRect/>
          </a:stretch>
        </p:blipFill>
        <p:spPr>
          <a:xfrm>
            <a:off x="5334000" y="1066801"/>
            <a:ext cx="3264635" cy="4876800"/>
          </a:xfrm>
          <a:prstGeom prst="rect">
            <a:avLst/>
          </a:prstGeom>
        </p:spPr>
      </p:pic>
      <p:sp>
        <p:nvSpPr>
          <p:cNvPr id="8" name="TextBox 7"/>
          <p:cNvSpPr txBox="1"/>
          <p:nvPr/>
        </p:nvSpPr>
        <p:spPr>
          <a:xfrm>
            <a:off x="5257800" y="5858470"/>
            <a:ext cx="3505200" cy="923330"/>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Vienna, </a:t>
            </a:r>
            <a:r>
              <a:rPr lang="en-US" dirty="0" err="1" smtClean="0">
                <a:solidFill>
                  <a:srgbClr val="663300"/>
                </a:solidFill>
                <a:latin typeface="Times New Roman" pitchFamily="18" charset="0"/>
                <a:cs typeface="Times New Roman" pitchFamily="18" charset="0"/>
              </a:rPr>
              <a:t>Österreichische</a:t>
            </a:r>
            <a:r>
              <a:rPr lang="en-US" dirty="0" smtClean="0">
                <a:solidFill>
                  <a:srgbClr val="663300"/>
                </a:solidFill>
                <a:latin typeface="Times New Roman" pitchFamily="18" charset="0"/>
                <a:cs typeface="Times New Roman" pitchFamily="18" charset="0"/>
              </a:rPr>
              <a:t> </a:t>
            </a:r>
            <a:r>
              <a:rPr lang="en-US" dirty="0" err="1" smtClean="0">
                <a:solidFill>
                  <a:srgbClr val="663300"/>
                </a:solidFill>
                <a:latin typeface="Times New Roman" pitchFamily="18" charset="0"/>
                <a:cs typeface="Times New Roman" pitchFamily="18" charset="0"/>
              </a:rPr>
              <a:t>Nationalbibliothek</a:t>
            </a:r>
            <a:r>
              <a:rPr lang="en-US" dirty="0" smtClean="0">
                <a:solidFill>
                  <a:srgbClr val="663300"/>
                </a:solidFill>
                <a:latin typeface="Times New Roman" pitchFamily="18" charset="0"/>
                <a:cs typeface="Times New Roman" pitchFamily="18" charset="0"/>
              </a:rPr>
              <a:t>, Cod. 22, f. 1r (Florence, ca. 1470)</a:t>
            </a:r>
            <a:endParaRPr lang="en-US" dirty="0">
              <a:solidFill>
                <a:srgbClr val="663300"/>
              </a:solidFill>
              <a:latin typeface="Times New Roman" pitchFamily="18" charset="0"/>
              <a:cs typeface="Times New Roman" pitchFamily="18" charset="0"/>
            </a:endParaRPr>
          </a:p>
        </p:txBody>
      </p:sp>
      <p:pic>
        <p:nvPicPr>
          <p:cNvPr id="9" name="Picture 8" descr="Manuscript - Humanistic 2.JPG"/>
          <p:cNvPicPr>
            <a:picLocks noChangeAspect="1"/>
          </p:cNvPicPr>
          <p:nvPr/>
        </p:nvPicPr>
        <p:blipFill>
          <a:blip r:embed="rId3" cstate="print"/>
          <a:stretch>
            <a:fillRect/>
          </a:stretch>
        </p:blipFill>
        <p:spPr>
          <a:xfrm>
            <a:off x="1295400" y="2286000"/>
            <a:ext cx="2761689" cy="4038600"/>
          </a:xfrm>
          <a:prstGeom prst="rect">
            <a:avLst/>
          </a:prstGeom>
        </p:spPr>
      </p:pic>
      <p:sp>
        <p:nvSpPr>
          <p:cNvPr id="11" name="TextBox 10"/>
          <p:cNvSpPr txBox="1"/>
          <p:nvPr/>
        </p:nvSpPr>
        <p:spPr>
          <a:xfrm>
            <a:off x="685800" y="6211669"/>
            <a:ext cx="41910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Vatican, </a:t>
            </a:r>
            <a:r>
              <a:rPr lang="en-US" dirty="0" err="1" smtClean="0">
                <a:solidFill>
                  <a:srgbClr val="663300"/>
                </a:solidFill>
                <a:latin typeface="Times New Roman" pitchFamily="18" charset="0"/>
                <a:cs typeface="Times New Roman" pitchFamily="18" charset="0"/>
              </a:rPr>
              <a:t>Biblioteca</a:t>
            </a:r>
            <a:r>
              <a:rPr lang="en-US" dirty="0" smtClean="0">
                <a:solidFill>
                  <a:srgbClr val="663300"/>
                </a:solidFill>
                <a:latin typeface="Times New Roman" pitchFamily="18" charset="0"/>
                <a:cs typeface="Times New Roman" pitchFamily="18" charset="0"/>
              </a:rPr>
              <a:t> </a:t>
            </a:r>
            <a:r>
              <a:rPr lang="en-US" dirty="0" err="1" smtClean="0">
                <a:solidFill>
                  <a:srgbClr val="663300"/>
                </a:solidFill>
                <a:latin typeface="Times New Roman" pitchFamily="18" charset="0"/>
                <a:cs typeface="Times New Roman" pitchFamily="18" charset="0"/>
              </a:rPr>
              <a:t>Apostolica</a:t>
            </a:r>
            <a:r>
              <a:rPr lang="en-US" dirty="0" smtClean="0">
                <a:solidFill>
                  <a:srgbClr val="663300"/>
                </a:solidFill>
                <a:latin typeface="Times New Roman" pitchFamily="18" charset="0"/>
                <a:cs typeface="Times New Roman" pitchFamily="18" charset="0"/>
              </a:rPr>
              <a:t> </a:t>
            </a:r>
            <a:r>
              <a:rPr lang="en-US" dirty="0" err="1" smtClean="0">
                <a:solidFill>
                  <a:srgbClr val="663300"/>
                </a:solidFill>
                <a:latin typeface="Times New Roman" pitchFamily="18" charset="0"/>
                <a:cs typeface="Times New Roman" pitchFamily="18" charset="0"/>
              </a:rPr>
              <a:t>Vaticana</a:t>
            </a:r>
            <a:r>
              <a:rPr lang="en-US" dirty="0" smtClean="0">
                <a:solidFill>
                  <a:srgbClr val="663300"/>
                </a:solidFill>
                <a:latin typeface="Times New Roman" pitchFamily="18" charset="0"/>
                <a:cs typeface="Times New Roman" pitchFamily="18" charset="0"/>
              </a:rPr>
              <a:t>, Vat. Lat. 2094, f. 8r (Rome, ca. 1475)</a:t>
            </a:r>
            <a:endParaRPr lang="en-US" dirty="0">
              <a:solidFill>
                <a:srgbClr val="663300"/>
              </a:solidFill>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381000"/>
            <a:ext cx="67818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Early Printed Books</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990600"/>
            <a:ext cx="7315200" cy="954107"/>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-All illustrations by hand</a:t>
            </a:r>
          </a:p>
          <a:p>
            <a:r>
              <a:rPr lang="en-US" sz="2800" dirty="0" smtClean="0">
                <a:solidFill>
                  <a:srgbClr val="663300"/>
                </a:solidFill>
                <a:latin typeface="Times New Roman" pitchFamily="18" charset="0"/>
                <a:cs typeface="Times New Roman" pitchFamily="18" charset="0"/>
              </a:rPr>
              <a:t>-Attempt to imitate manuscripts</a:t>
            </a:r>
            <a:endParaRPr lang="en-US" sz="2800" dirty="0" smtClean="0">
              <a:solidFill>
                <a:srgbClr val="663300"/>
              </a:solidFill>
              <a:latin typeface="Times New Roman" pitchFamily="18" charset="0"/>
              <a:cs typeface="Times New Roman" pitchFamily="18" charset="0"/>
            </a:endParaRPr>
          </a:p>
        </p:txBody>
      </p:sp>
      <p:sp>
        <p:nvSpPr>
          <p:cNvPr id="8" name="TextBox 7"/>
          <p:cNvSpPr txBox="1"/>
          <p:nvPr/>
        </p:nvSpPr>
        <p:spPr>
          <a:xfrm>
            <a:off x="5257800" y="5858470"/>
            <a:ext cx="3505200" cy="923330"/>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Vienna, </a:t>
            </a:r>
            <a:r>
              <a:rPr lang="en-US" dirty="0" err="1" smtClean="0">
                <a:solidFill>
                  <a:srgbClr val="663300"/>
                </a:solidFill>
                <a:latin typeface="Times New Roman" pitchFamily="18" charset="0"/>
                <a:cs typeface="Times New Roman" pitchFamily="18" charset="0"/>
              </a:rPr>
              <a:t>Österreichische</a:t>
            </a:r>
            <a:r>
              <a:rPr lang="en-US" dirty="0" smtClean="0">
                <a:solidFill>
                  <a:srgbClr val="663300"/>
                </a:solidFill>
                <a:latin typeface="Times New Roman" pitchFamily="18" charset="0"/>
                <a:cs typeface="Times New Roman" pitchFamily="18" charset="0"/>
              </a:rPr>
              <a:t> Gotha, </a:t>
            </a:r>
            <a:r>
              <a:rPr lang="en-US" dirty="0" err="1" smtClean="0">
                <a:solidFill>
                  <a:srgbClr val="663300"/>
                </a:solidFill>
                <a:latin typeface="Times New Roman" pitchFamily="18" charset="0"/>
                <a:cs typeface="Times New Roman" pitchFamily="18" charset="0"/>
              </a:rPr>
              <a:t>Landesbibliothek</a:t>
            </a:r>
            <a:r>
              <a:rPr lang="en-US" dirty="0" smtClean="0">
                <a:solidFill>
                  <a:srgbClr val="663300"/>
                </a:solidFill>
                <a:latin typeface="Times New Roman" pitchFamily="18" charset="0"/>
                <a:cs typeface="Times New Roman" pitchFamily="18" charset="0"/>
              </a:rPr>
              <a:t>, Mon. Typ. 1477, 2o, f. 2r (Venice or Padua, ca. 1477)</a:t>
            </a:r>
            <a:endParaRPr lang="en-US" dirty="0">
              <a:solidFill>
                <a:srgbClr val="663300"/>
              </a:solidFill>
              <a:latin typeface="Times New Roman" pitchFamily="18" charset="0"/>
              <a:cs typeface="Times New Roman" pitchFamily="18" charset="0"/>
            </a:endParaRPr>
          </a:p>
        </p:txBody>
      </p:sp>
      <p:sp>
        <p:nvSpPr>
          <p:cNvPr id="11" name="TextBox 10"/>
          <p:cNvSpPr txBox="1"/>
          <p:nvPr/>
        </p:nvSpPr>
        <p:spPr>
          <a:xfrm>
            <a:off x="685800" y="6211669"/>
            <a:ext cx="41910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Decrees, Pope Innocent </a:t>
            </a:r>
            <a:r>
              <a:rPr lang="en-US" dirty="0" smtClean="0">
                <a:solidFill>
                  <a:srgbClr val="663300"/>
                </a:solidFill>
                <a:latin typeface="Times New Roman" pitchFamily="18" charset="0"/>
                <a:cs typeface="Times New Roman" pitchFamily="18" charset="0"/>
              </a:rPr>
              <a:t>IV, 1481, Mon</a:t>
            </a:r>
            <a:r>
              <a:rPr lang="en-US" dirty="0" smtClean="0">
                <a:solidFill>
                  <a:srgbClr val="663300"/>
                </a:solidFill>
                <a:latin typeface="Times New Roman" pitchFamily="18" charset="0"/>
                <a:cs typeface="Times New Roman" pitchFamily="18" charset="0"/>
              </a:rPr>
              <a:t>. Typ. 1481, 2, </a:t>
            </a:r>
            <a:r>
              <a:rPr lang="en-US" dirty="0" smtClean="0">
                <a:solidFill>
                  <a:srgbClr val="663300"/>
                </a:solidFill>
                <a:latin typeface="Times New Roman" pitchFamily="18" charset="0"/>
                <a:cs typeface="Times New Roman" pitchFamily="18" charset="0"/>
              </a:rPr>
              <a:t>10, </a:t>
            </a:r>
            <a:r>
              <a:rPr lang="en-US" dirty="0" err="1" smtClean="0">
                <a:solidFill>
                  <a:srgbClr val="663300"/>
                </a:solidFill>
                <a:latin typeface="Times New Roman" pitchFamily="18" charset="0"/>
                <a:cs typeface="Times New Roman" pitchFamily="18" charset="0"/>
              </a:rPr>
              <a:t>Landesbibliothek</a:t>
            </a:r>
            <a:r>
              <a:rPr lang="en-US" dirty="0" smtClean="0">
                <a:solidFill>
                  <a:srgbClr val="663300"/>
                </a:solidFill>
                <a:latin typeface="Times New Roman" pitchFamily="18" charset="0"/>
                <a:cs typeface="Times New Roman" pitchFamily="18" charset="0"/>
              </a:rPr>
              <a:t>, Gotha</a:t>
            </a:r>
            <a:endParaRPr lang="en-US" dirty="0">
              <a:solidFill>
                <a:srgbClr val="663300"/>
              </a:solidFill>
              <a:latin typeface="Times New Roman" pitchFamily="18" charset="0"/>
              <a:cs typeface="Times New Roman" pitchFamily="18" charset="0"/>
            </a:endParaRPr>
          </a:p>
        </p:txBody>
      </p:sp>
      <p:pic>
        <p:nvPicPr>
          <p:cNvPr id="10" name="Picture 9" descr="Manuscript - Printed 1.JPG"/>
          <p:cNvPicPr>
            <a:picLocks noChangeAspect="1"/>
          </p:cNvPicPr>
          <p:nvPr/>
        </p:nvPicPr>
        <p:blipFill>
          <a:blip r:embed="rId2" cstate="print"/>
          <a:stretch>
            <a:fillRect/>
          </a:stretch>
        </p:blipFill>
        <p:spPr>
          <a:xfrm>
            <a:off x="5257800" y="1055230"/>
            <a:ext cx="3352800" cy="5116970"/>
          </a:xfrm>
          <a:prstGeom prst="rect">
            <a:avLst/>
          </a:prstGeom>
        </p:spPr>
      </p:pic>
      <p:pic>
        <p:nvPicPr>
          <p:cNvPr id="25602" name="Picture 2" descr="http://www.wga.hu/art/zgothic/miniatur/1451-500/5incunab/21incuna.jpg"/>
          <p:cNvPicPr>
            <a:picLocks noChangeAspect="1" noChangeArrowheads="1"/>
          </p:cNvPicPr>
          <p:nvPr/>
        </p:nvPicPr>
        <p:blipFill>
          <a:blip r:embed="rId3" cstate="print"/>
          <a:srcRect/>
          <a:stretch>
            <a:fillRect/>
          </a:stretch>
        </p:blipFill>
        <p:spPr bwMode="auto">
          <a:xfrm>
            <a:off x="1388710" y="1905000"/>
            <a:ext cx="2878490" cy="43434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358914"/>
            <a:ext cx="38100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Further Reading</a:t>
            </a:r>
            <a:endParaRPr lang="en-US" sz="4000" dirty="0">
              <a:solidFill>
                <a:srgbClr val="663300"/>
              </a:solidFill>
              <a:latin typeface="Times New Roman" pitchFamily="18" charset="0"/>
              <a:cs typeface="Times New Roman" pitchFamily="18" charset="0"/>
            </a:endParaRPr>
          </a:p>
        </p:txBody>
      </p:sp>
      <p:sp>
        <p:nvSpPr>
          <p:cNvPr id="5" name="TextBox 4"/>
          <p:cNvSpPr txBox="1"/>
          <p:nvPr/>
        </p:nvSpPr>
        <p:spPr>
          <a:xfrm>
            <a:off x="457200" y="1295400"/>
            <a:ext cx="8305800" cy="4832092"/>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Clemens, Raymond and Timothy Graham.  </a:t>
            </a:r>
            <a:r>
              <a:rPr lang="en-US" sz="2800" i="1" dirty="0" smtClean="0">
                <a:solidFill>
                  <a:srgbClr val="663300"/>
                </a:solidFill>
                <a:latin typeface="Times New Roman" pitchFamily="18" charset="0"/>
                <a:cs typeface="Times New Roman" pitchFamily="18" charset="0"/>
              </a:rPr>
              <a:t>Introduction 	to Manuscript Studies</a:t>
            </a:r>
            <a:r>
              <a:rPr lang="en-US" sz="2800" dirty="0" smtClean="0">
                <a:solidFill>
                  <a:srgbClr val="663300"/>
                </a:solidFill>
                <a:latin typeface="Times New Roman" pitchFamily="18" charset="0"/>
                <a:cs typeface="Times New Roman" pitchFamily="18" charset="0"/>
              </a:rPr>
              <a:t>.  Ithaca: Cornell University 	Press, 2007</a:t>
            </a:r>
            <a:r>
              <a:rPr lang="en-US" sz="2800" dirty="0" smtClean="0">
                <a:solidFill>
                  <a:srgbClr val="663300"/>
                </a:solidFill>
                <a:latin typeface="Times New Roman" pitchFamily="18" charset="0"/>
                <a:cs typeface="Times New Roman" pitchFamily="18" charset="0"/>
              </a:rPr>
              <a:t>.</a:t>
            </a:r>
            <a:endParaRPr lang="en-US" sz="2800" dirty="0" smtClean="0">
              <a:solidFill>
                <a:srgbClr val="663300"/>
              </a:solidFill>
              <a:latin typeface="Times New Roman" pitchFamily="18" charset="0"/>
              <a:cs typeface="Times New Roman" pitchFamily="18" charset="0"/>
            </a:endParaRPr>
          </a:p>
          <a:p>
            <a:r>
              <a:rPr lang="en-US" sz="2800" dirty="0" smtClean="0">
                <a:solidFill>
                  <a:srgbClr val="663300"/>
                </a:solidFill>
                <a:latin typeface="Times New Roman" pitchFamily="18" charset="0"/>
                <a:cs typeface="Times New Roman" pitchFamily="18" charset="0"/>
              </a:rPr>
              <a:t>H</a:t>
            </a:r>
            <a:r>
              <a:rPr lang="es-ES" sz="2800" dirty="0" smtClean="0">
                <a:solidFill>
                  <a:srgbClr val="663300"/>
                </a:solidFill>
                <a:latin typeface="Times New Roman" pitchFamily="18" charset="0"/>
                <a:cs typeface="Times New Roman" pitchFamily="18" charset="0"/>
              </a:rPr>
              <a:t>é</a:t>
            </a:r>
            <a:r>
              <a:rPr lang="en-US" sz="2800" dirty="0" err="1" smtClean="0">
                <a:solidFill>
                  <a:srgbClr val="663300"/>
                </a:solidFill>
                <a:latin typeface="Times New Roman" pitchFamily="18" charset="0"/>
                <a:cs typeface="Times New Roman" pitchFamily="18" charset="0"/>
              </a:rPr>
              <a:t>bert</a:t>
            </a:r>
            <a:r>
              <a:rPr lang="en-US" sz="2800" dirty="0" smtClean="0">
                <a:solidFill>
                  <a:srgbClr val="663300"/>
                </a:solidFill>
                <a:latin typeface="Times New Roman" pitchFamily="18" charset="0"/>
                <a:cs typeface="Times New Roman" pitchFamily="18" charset="0"/>
              </a:rPr>
              <a:t>, Henry.  </a:t>
            </a:r>
            <a:r>
              <a:rPr lang="en-US" sz="2800" i="1" dirty="0" smtClean="0">
                <a:solidFill>
                  <a:srgbClr val="663300"/>
                </a:solidFill>
                <a:latin typeface="Times New Roman" pitchFamily="18" charset="0"/>
                <a:cs typeface="Times New Roman" pitchFamily="18" charset="0"/>
              </a:rPr>
              <a:t>Work of the Hand</a:t>
            </a:r>
            <a:r>
              <a:rPr lang="en-US" sz="2800" dirty="0" smtClean="0">
                <a:solidFill>
                  <a:srgbClr val="663300"/>
                </a:solidFill>
                <a:latin typeface="Times New Roman" pitchFamily="18" charset="0"/>
                <a:cs typeface="Times New Roman" pitchFamily="18" charset="0"/>
              </a:rPr>
              <a:t>.  	henryhebert.wordpress.com</a:t>
            </a:r>
            <a:r>
              <a:rPr lang="en-US" sz="2800" dirty="0" smtClean="0">
                <a:solidFill>
                  <a:srgbClr val="663300"/>
                </a:solidFill>
                <a:latin typeface="Times New Roman" pitchFamily="18" charset="0"/>
                <a:cs typeface="Times New Roman" pitchFamily="18" charset="0"/>
              </a:rPr>
              <a:t>.</a:t>
            </a:r>
          </a:p>
          <a:p>
            <a:r>
              <a:rPr lang="en-US" sz="2800" dirty="0" smtClean="0">
                <a:solidFill>
                  <a:srgbClr val="663300"/>
                </a:solidFill>
                <a:latin typeface="Times New Roman" pitchFamily="18" charset="0"/>
                <a:cs typeface="Times New Roman" pitchFamily="18" charset="0"/>
              </a:rPr>
              <a:t>Miller, Julia.  </a:t>
            </a:r>
            <a:r>
              <a:rPr lang="en-US" sz="2800" i="1" dirty="0" smtClean="0">
                <a:solidFill>
                  <a:srgbClr val="663300"/>
                </a:solidFill>
                <a:latin typeface="Times New Roman" pitchFamily="18" charset="0"/>
                <a:cs typeface="Times New Roman" pitchFamily="18" charset="0"/>
              </a:rPr>
              <a:t>Books Will Speak Plain</a:t>
            </a:r>
            <a:r>
              <a:rPr lang="en-US" sz="2800" dirty="0" smtClean="0">
                <a:solidFill>
                  <a:srgbClr val="663300"/>
                </a:solidFill>
                <a:latin typeface="Times New Roman" pitchFamily="18" charset="0"/>
                <a:cs typeface="Times New Roman" pitchFamily="18" charset="0"/>
              </a:rPr>
              <a:t>.  Ann Arbor: 	Legacy Press, 2010.</a:t>
            </a:r>
            <a:endParaRPr lang="en-US" sz="2800" dirty="0" smtClean="0">
              <a:solidFill>
                <a:srgbClr val="663300"/>
              </a:solidFill>
              <a:latin typeface="Times New Roman" pitchFamily="18" charset="0"/>
              <a:cs typeface="Times New Roman" pitchFamily="18" charset="0"/>
            </a:endParaRPr>
          </a:p>
          <a:p>
            <a:r>
              <a:rPr lang="en-US" sz="2800" dirty="0" err="1" smtClean="0">
                <a:solidFill>
                  <a:srgbClr val="663300"/>
                </a:solidFill>
                <a:latin typeface="Times New Roman" pitchFamily="18" charset="0"/>
                <a:cs typeface="Times New Roman" pitchFamily="18" charset="0"/>
              </a:rPr>
              <a:t>Shailor</a:t>
            </a:r>
            <a:r>
              <a:rPr lang="en-US" sz="2800" dirty="0" smtClean="0">
                <a:solidFill>
                  <a:srgbClr val="663300"/>
                </a:solidFill>
                <a:latin typeface="Times New Roman" pitchFamily="18" charset="0"/>
                <a:cs typeface="Times New Roman" pitchFamily="18" charset="0"/>
              </a:rPr>
              <a:t>, Barbara.  </a:t>
            </a:r>
            <a:r>
              <a:rPr lang="en-US" sz="2800" i="1" dirty="0" smtClean="0">
                <a:solidFill>
                  <a:srgbClr val="663300"/>
                </a:solidFill>
                <a:latin typeface="Times New Roman" pitchFamily="18" charset="0"/>
                <a:cs typeface="Times New Roman" pitchFamily="18" charset="0"/>
              </a:rPr>
              <a:t>The Medieval Book</a:t>
            </a:r>
            <a:r>
              <a:rPr lang="en-US" sz="2800" dirty="0" smtClean="0">
                <a:solidFill>
                  <a:srgbClr val="663300"/>
                </a:solidFill>
                <a:latin typeface="Times New Roman" pitchFamily="18" charset="0"/>
                <a:cs typeface="Times New Roman" pitchFamily="18" charset="0"/>
              </a:rPr>
              <a:t>.  Buffalo: 	University of Toronto Press, 2002.</a:t>
            </a:r>
            <a:endParaRPr lang="en-US" sz="2800" dirty="0">
              <a:solidFill>
                <a:srgbClr val="663300"/>
              </a:solidFill>
              <a:latin typeface="Times New Roman" pitchFamily="18" charset="0"/>
              <a:cs typeface="Times New Roman" pitchFamily="18" charset="0"/>
            </a:endParaRPr>
          </a:p>
          <a:p>
            <a:r>
              <a:rPr lang="en-US" sz="2800" dirty="0" err="1" smtClean="0">
                <a:solidFill>
                  <a:srgbClr val="663300"/>
                </a:solidFill>
                <a:latin typeface="Times New Roman" pitchFamily="18" charset="0"/>
                <a:cs typeface="Times New Roman" pitchFamily="18" charset="0"/>
              </a:rPr>
              <a:t>Szirmai</a:t>
            </a:r>
            <a:r>
              <a:rPr lang="en-US" sz="2800" dirty="0" smtClean="0">
                <a:solidFill>
                  <a:srgbClr val="663300"/>
                </a:solidFill>
                <a:latin typeface="Times New Roman" pitchFamily="18" charset="0"/>
                <a:cs typeface="Times New Roman" pitchFamily="18" charset="0"/>
              </a:rPr>
              <a:t>, J. A.  </a:t>
            </a:r>
            <a:r>
              <a:rPr lang="en-US" sz="2800" i="1" dirty="0" smtClean="0">
                <a:solidFill>
                  <a:srgbClr val="663300"/>
                </a:solidFill>
                <a:latin typeface="Times New Roman" pitchFamily="18" charset="0"/>
                <a:cs typeface="Times New Roman" pitchFamily="18" charset="0"/>
              </a:rPr>
              <a:t>The Archaeology of Medieval 	Bookbinding</a:t>
            </a:r>
            <a:r>
              <a:rPr lang="en-US" sz="2800" dirty="0" smtClean="0">
                <a:solidFill>
                  <a:srgbClr val="663300"/>
                </a:solidFill>
                <a:latin typeface="Times New Roman" pitchFamily="18" charset="0"/>
                <a:cs typeface="Times New Roman" pitchFamily="18" charset="0"/>
              </a:rPr>
              <a:t>.  Brookfield: </a:t>
            </a:r>
            <a:r>
              <a:rPr lang="en-US" sz="2800" dirty="0" err="1" smtClean="0">
                <a:solidFill>
                  <a:srgbClr val="663300"/>
                </a:solidFill>
                <a:latin typeface="Times New Roman" pitchFamily="18" charset="0"/>
                <a:cs typeface="Times New Roman" pitchFamily="18" charset="0"/>
              </a:rPr>
              <a:t>Ashgate</a:t>
            </a:r>
            <a:r>
              <a:rPr lang="en-US" sz="2800" dirty="0" smtClean="0">
                <a:solidFill>
                  <a:srgbClr val="663300"/>
                </a:solidFill>
                <a:latin typeface="Times New Roman" pitchFamily="18" charset="0"/>
                <a:cs typeface="Times New Roman" pitchFamily="18" charset="0"/>
              </a:rPr>
              <a:t>, 1999.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381000"/>
            <a:ext cx="37338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Outline</a:t>
            </a:r>
          </a:p>
        </p:txBody>
      </p:sp>
      <p:sp>
        <p:nvSpPr>
          <p:cNvPr id="3" name="TextBox 2"/>
          <p:cNvSpPr txBox="1"/>
          <p:nvPr/>
        </p:nvSpPr>
        <p:spPr>
          <a:xfrm>
            <a:off x="457200" y="1295400"/>
            <a:ext cx="8229600" cy="3108543"/>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-Materials</a:t>
            </a:r>
            <a:endParaRPr lang="en-US" sz="2800" dirty="0" smtClean="0">
              <a:solidFill>
                <a:srgbClr val="663300"/>
              </a:solidFill>
              <a:latin typeface="Times New Roman" pitchFamily="18" charset="0"/>
              <a:cs typeface="Times New Roman" pitchFamily="18" charset="0"/>
            </a:endParaRPr>
          </a:p>
          <a:p>
            <a:r>
              <a:rPr lang="en-US" sz="2800" dirty="0" smtClean="0">
                <a:solidFill>
                  <a:srgbClr val="663300"/>
                </a:solidFill>
                <a:latin typeface="Times New Roman" pitchFamily="18" charset="0"/>
                <a:cs typeface="Times New Roman" pitchFamily="18" charset="0"/>
              </a:rPr>
              <a:t>-Binding Techniques</a:t>
            </a:r>
          </a:p>
          <a:p>
            <a:r>
              <a:rPr lang="en-US" sz="2800" dirty="0" smtClean="0">
                <a:solidFill>
                  <a:srgbClr val="663300"/>
                </a:solidFill>
                <a:latin typeface="Times New Roman" pitchFamily="18" charset="0"/>
                <a:cs typeface="Times New Roman" pitchFamily="18" charset="0"/>
              </a:rPr>
              <a:t>-Manuscript Styles</a:t>
            </a:r>
          </a:p>
          <a:p>
            <a:r>
              <a:rPr lang="en-US" sz="2800" dirty="0" smtClean="0">
                <a:solidFill>
                  <a:srgbClr val="663300"/>
                </a:solidFill>
                <a:latin typeface="Times New Roman" pitchFamily="18" charset="0"/>
                <a:cs typeface="Times New Roman" pitchFamily="18" charset="0"/>
              </a:rPr>
              <a:t>	</a:t>
            </a:r>
            <a:r>
              <a:rPr lang="en-US" sz="2800" dirty="0" smtClean="0">
                <a:solidFill>
                  <a:srgbClr val="663300"/>
                </a:solidFill>
                <a:latin typeface="Times New Roman" pitchFamily="18" charset="0"/>
                <a:cs typeface="Times New Roman" pitchFamily="18" charset="0"/>
              </a:rPr>
              <a:t>-Carolingian</a:t>
            </a:r>
          </a:p>
          <a:p>
            <a:r>
              <a:rPr lang="en-US" sz="2800" dirty="0" smtClean="0">
                <a:solidFill>
                  <a:srgbClr val="663300"/>
                </a:solidFill>
                <a:latin typeface="Times New Roman" pitchFamily="18" charset="0"/>
                <a:cs typeface="Times New Roman" pitchFamily="18" charset="0"/>
              </a:rPr>
              <a:t>	</a:t>
            </a:r>
            <a:r>
              <a:rPr lang="en-US" sz="2800" dirty="0" smtClean="0">
                <a:solidFill>
                  <a:srgbClr val="663300"/>
                </a:solidFill>
                <a:latin typeface="Times New Roman" pitchFamily="18" charset="0"/>
                <a:cs typeface="Times New Roman" pitchFamily="18" charset="0"/>
              </a:rPr>
              <a:t>-Gothic</a:t>
            </a:r>
          </a:p>
          <a:p>
            <a:r>
              <a:rPr lang="en-US" sz="2800" dirty="0" smtClean="0">
                <a:solidFill>
                  <a:srgbClr val="663300"/>
                </a:solidFill>
                <a:latin typeface="Times New Roman" pitchFamily="18" charset="0"/>
                <a:cs typeface="Times New Roman" pitchFamily="18" charset="0"/>
              </a:rPr>
              <a:t>	</a:t>
            </a:r>
            <a:r>
              <a:rPr lang="en-US" sz="2800" dirty="0" smtClean="0">
                <a:solidFill>
                  <a:srgbClr val="663300"/>
                </a:solidFill>
                <a:latin typeface="Times New Roman" pitchFamily="18" charset="0"/>
                <a:cs typeface="Times New Roman" pitchFamily="18" charset="0"/>
              </a:rPr>
              <a:t>-Humanistic</a:t>
            </a:r>
          </a:p>
          <a:p>
            <a:r>
              <a:rPr lang="en-US" sz="2800" dirty="0" smtClean="0">
                <a:solidFill>
                  <a:srgbClr val="663300"/>
                </a:solidFill>
                <a:latin typeface="Times New Roman" pitchFamily="18" charset="0"/>
                <a:cs typeface="Times New Roman" pitchFamily="18" charset="0"/>
              </a:rPr>
              <a:t>-Manuscript Identification Activity</a:t>
            </a:r>
            <a:endParaRPr lang="en-US" sz="2800" dirty="0">
              <a:solidFill>
                <a:srgbClr val="6633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381000"/>
            <a:ext cx="37338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Materials: Wood</a:t>
            </a:r>
            <a:endParaRPr lang="en-US" sz="4000" dirty="0">
              <a:solidFill>
                <a:srgbClr val="663300"/>
              </a:solidFill>
              <a:latin typeface="Times New Roman" pitchFamily="18" charset="0"/>
              <a:cs typeface="Times New Roman" pitchFamily="18" charset="0"/>
            </a:endParaRPr>
          </a:p>
        </p:txBody>
      </p:sp>
      <p:sp>
        <p:nvSpPr>
          <p:cNvPr id="3" name="TextBox 2"/>
          <p:cNvSpPr txBox="1"/>
          <p:nvPr/>
        </p:nvSpPr>
        <p:spPr>
          <a:xfrm>
            <a:off x="457200" y="1295400"/>
            <a:ext cx="4191000" cy="2246769"/>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-Quarter-sawn to resist warping</a:t>
            </a:r>
          </a:p>
          <a:p>
            <a:r>
              <a:rPr lang="en-US" sz="2800" dirty="0" smtClean="0">
                <a:solidFill>
                  <a:srgbClr val="663300"/>
                </a:solidFill>
                <a:latin typeface="Times New Roman" pitchFamily="18" charset="0"/>
                <a:cs typeface="Times New Roman" pitchFamily="18" charset="0"/>
              </a:rPr>
              <a:t>-Type of wood varied by location</a:t>
            </a:r>
          </a:p>
          <a:p>
            <a:r>
              <a:rPr lang="en-US" sz="2800" dirty="0" smtClean="0">
                <a:solidFill>
                  <a:srgbClr val="663300"/>
                </a:solidFill>
                <a:latin typeface="Times New Roman" pitchFamily="18" charset="0"/>
                <a:cs typeface="Times New Roman" pitchFamily="18" charset="0"/>
              </a:rPr>
              <a:t>        -Oak in England</a:t>
            </a:r>
            <a:endParaRPr lang="en-US" sz="2800" dirty="0">
              <a:solidFill>
                <a:srgbClr val="663300"/>
              </a:solidFill>
              <a:latin typeface="Times New Roman" pitchFamily="18" charset="0"/>
              <a:cs typeface="Times New Roman" pitchFamily="18" charset="0"/>
            </a:endParaRPr>
          </a:p>
        </p:txBody>
      </p:sp>
      <p:pic>
        <p:nvPicPr>
          <p:cNvPr id="4" name="Picture 3" descr="Quarter-Sawn Boards.jpg"/>
          <p:cNvPicPr>
            <a:picLocks noChangeAspect="1"/>
          </p:cNvPicPr>
          <p:nvPr/>
        </p:nvPicPr>
        <p:blipFill>
          <a:blip r:embed="rId2" cstate="print"/>
          <a:stretch>
            <a:fillRect/>
          </a:stretch>
        </p:blipFill>
        <p:spPr>
          <a:xfrm>
            <a:off x="914400" y="3657600"/>
            <a:ext cx="2712203" cy="2667000"/>
          </a:xfrm>
          <a:prstGeom prst="rect">
            <a:avLst/>
          </a:prstGeom>
        </p:spPr>
      </p:pic>
      <p:pic>
        <p:nvPicPr>
          <p:cNvPr id="1026" name="Picture 2" descr="http://henryhebert.files.wordpress.com/2010/09/coptic12.jpg?w=500"/>
          <p:cNvPicPr>
            <a:picLocks noChangeAspect="1" noChangeArrowheads="1"/>
          </p:cNvPicPr>
          <p:nvPr/>
        </p:nvPicPr>
        <p:blipFill>
          <a:blip r:embed="rId3" cstate="print"/>
          <a:srcRect/>
          <a:stretch>
            <a:fillRect/>
          </a:stretch>
        </p:blipFill>
        <p:spPr bwMode="auto">
          <a:xfrm>
            <a:off x="4191000" y="1828800"/>
            <a:ext cx="4762500" cy="31337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381000"/>
            <a:ext cx="41910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Materials: Leather</a:t>
            </a:r>
            <a:endParaRPr lang="en-US" sz="4000" dirty="0">
              <a:solidFill>
                <a:srgbClr val="663300"/>
              </a:solidFill>
              <a:latin typeface="Times New Roman" pitchFamily="18" charset="0"/>
              <a:cs typeface="Times New Roman" pitchFamily="18" charset="0"/>
            </a:endParaRPr>
          </a:p>
        </p:txBody>
      </p:sp>
      <p:sp>
        <p:nvSpPr>
          <p:cNvPr id="3" name="TextBox 2"/>
          <p:cNvSpPr txBox="1"/>
          <p:nvPr/>
        </p:nvSpPr>
        <p:spPr>
          <a:xfrm>
            <a:off x="457200" y="1295400"/>
            <a:ext cx="4648200" cy="3539430"/>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-Soak skin and treat with lime</a:t>
            </a:r>
          </a:p>
          <a:p>
            <a:r>
              <a:rPr lang="en-US" sz="2800" dirty="0" smtClean="0">
                <a:solidFill>
                  <a:srgbClr val="663300"/>
                </a:solidFill>
                <a:latin typeface="Times New Roman" pitchFamily="18" charset="0"/>
                <a:cs typeface="Times New Roman" pitchFamily="18" charset="0"/>
              </a:rPr>
              <a:t>-Scrape to remove hair</a:t>
            </a:r>
          </a:p>
          <a:p>
            <a:r>
              <a:rPr lang="en-US" sz="2800" dirty="0" smtClean="0">
                <a:solidFill>
                  <a:srgbClr val="663300"/>
                </a:solidFill>
                <a:latin typeface="Times New Roman" pitchFamily="18" charset="0"/>
                <a:cs typeface="Times New Roman" pitchFamily="18" charset="0"/>
              </a:rPr>
              <a:t>-Treat to neutralize lime</a:t>
            </a:r>
          </a:p>
          <a:p>
            <a:r>
              <a:rPr lang="en-US" sz="2800" dirty="0" smtClean="0">
                <a:solidFill>
                  <a:srgbClr val="663300"/>
                </a:solidFill>
                <a:latin typeface="Times New Roman" pitchFamily="18" charset="0"/>
                <a:cs typeface="Times New Roman" pitchFamily="18" charset="0"/>
              </a:rPr>
              <a:t>-Wash again</a:t>
            </a:r>
          </a:p>
          <a:p>
            <a:r>
              <a:rPr lang="en-US" sz="2800" dirty="0" smtClean="0">
                <a:solidFill>
                  <a:srgbClr val="663300"/>
                </a:solidFill>
                <a:latin typeface="Times New Roman" pitchFamily="18" charset="0"/>
                <a:cs typeface="Times New Roman" pitchFamily="18" charset="0"/>
              </a:rPr>
              <a:t>-Tan or taw</a:t>
            </a:r>
          </a:p>
          <a:p>
            <a:r>
              <a:rPr lang="en-US" sz="2800" dirty="0" smtClean="0">
                <a:solidFill>
                  <a:srgbClr val="663300"/>
                </a:solidFill>
                <a:latin typeface="Times New Roman" pitchFamily="18" charset="0"/>
                <a:cs typeface="Times New Roman" pitchFamily="18" charset="0"/>
              </a:rPr>
              <a:t>-Allow skin to dry</a:t>
            </a:r>
          </a:p>
          <a:p>
            <a:r>
              <a:rPr lang="en-US" sz="2800" dirty="0" smtClean="0">
                <a:solidFill>
                  <a:srgbClr val="663300"/>
                </a:solidFill>
                <a:latin typeface="Times New Roman" pitchFamily="18" charset="0"/>
                <a:cs typeface="Times New Roman" pitchFamily="18" charset="0"/>
              </a:rPr>
              <a:t>-Soften and trim to desired thickness</a:t>
            </a:r>
          </a:p>
        </p:txBody>
      </p:sp>
      <p:pic>
        <p:nvPicPr>
          <p:cNvPr id="15362" name="Picture 2" descr="http://www.swannington-heritage.co.uk/scans/leather_tanning.jpg"/>
          <p:cNvPicPr>
            <a:picLocks noChangeAspect="1" noChangeArrowheads="1"/>
          </p:cNvPicPr>
          <p:nvPr/>
        </p:nvPicPr>
        <p:blipFill>
          <a:blip r:embed="rId2" cstate="print"/>
          <a:srcRect/>
          <a:stretch>
            <a:fillRect/>
          </a:stretch>
        </p:blipFill>
        <p:spPr bwMode="auto">
          <a:xfrm>
            <a:off x="5029200" y="1371600"/>
            <a:ext cx="3353880" cy="44196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381000"/>
            <a:ext cx="76962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Materials: Parchment and Vellum</a:t>
            </a:r>
            <a:endParaRPr lang="en-US" sz="4000" dirty="0">
              <a:solidFill>
                <a:srgbClr val="663300"/>
              </a:solidFill>
              <a:latin typeface="Times New Roman" pitchFamily="18" charset="0"/>
              <a:cs typeface="Times New Roman" pitchFamily="18" charset="0"/>
            </a:endParaRPr>
          </a:p>
        </p:txBody>
      </p:sp>
      <p:sp>
        <p:nvSpPr>
          <p:cNvPr id="3" name="TextBox 2"/>
          <p:cNvSpPr txBox="1"/>
          <p:nvPr/>
        </p:nvSpPr>
        <p:spPr>
          <a:xfrm>
            <a:off x="457200" y="1295400"/>
            <a:ext cx="4648200" cy="3108543"/>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-Parchment: sheepskin</a:t>
            </a:r>
          </a:p>
          <a:p>
            <a:r>
              <a:rPr lang="en-US" sz="2800" dirty="0" smtClean="0">
                <a:solidFill>
                  <a:srgbClr val="663300"/>
                </a:solidFill>
                <a:latin typeface="Times New Roman" pitchFamily="18" charset="0"/>
                <a:cs typeface="Times New Roman" pitchFamily="18" charset="0"/>
              </a:rPr>
              <a:t>-Vellum: calfskin</a:t>
            </a:r>
          </a:p>
          <a:p>
            <a:r>
              <a:rPr lang="en-US" sz="2800" dirty="0" smtClean="0">
                <a:solidFill>
                  <a:srgbClr val="663300"/>
                </a:solidFill>
                <a:latin typeface="Times New Roman" pitchFamily="18" charset="0"/>
                <a:cs typeface="Times New Roman" pitchFamily="18" charset="0"/>
              </a:rPr>
              <a:t>-Process begins the same as making leather</a:t>
            </a:r>
          </a:p>
          <a:p>
            <a:r>
              <a:rPr lang="en-US" sz="2800" dirty="0" smtClean="0">
                <a:solidFill>
                  <a:srgbClr val="663300"/>
                </a:solidFill>
                <a:latin typeface="Times New Roman" pitchFamily="18" charset="0"/>
                <a:cs typeface="Times New Roman" pitchFamily="18" charset="0"/>
              </a:rPr>
              <a:t>-Skins are dried on a frame, then pared and sanded to desired thickness</a:t>
            </a:r>
          </a:p>
        </p:txBody>
      </p:sp>
      <p:pic>
        <p:nvPicPr>
          <p:cNvPr id="16386" name="Picture 2" descr="http://www.artlex.com/ArtLex/uv/images/velum_earlywodct.lg.jpg"/>
          <p:cNvPicPr>
            <a:picLocks noChangeAspect="1" noChangeArrowheads="1"/>
          </p:cNvPicPr>
          <p:nvPr/>
        </p:nvPicPr>
        <p:blipFill>
          <a:blip r:embed="rId2" cstate="print"/>
          <a:srcRect/>
          <a:stretch>
            <a:fillRect/>
          </a:stretch>
        </p:blipFill>
        <p:spPr bwMode="auto">
          <a:xfrm>
            <a:off x="4943475" y="1371600"/>
            <a:ext cx="3590925" cy="461835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8400" y="358914"/>
            <a:ext cx="43434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Anatomy of a Book</a:t>
            </a:r>
            <a:endParaRPr lang="en-US" sz="4000" dirty="0">
              <a:solidFill>
                <a:srgbClr val="663300"/>
              </a:solidFill>
              <a:latin typeface="Times New Roman" pitchFamily="18" charset="0"/>
              <a:cs typeface="Times New Roman" pitchFamily="18" charset="0"/>
            </a:endParaRPr>
          </a:p>
        </p:txBody>
      </p:sp>
      <p:pic>
        <p:nvPicPr>
          <p:cNvPr id="24578" name="Picture 2" descr="http://www.bexxcaswell.com/Gothic_Binding.jpg"/>
          <p:cNvPicPr>
            <a:picLocks noChangeAspect="1" noChangeArrowheads="1"/>
          </p:cNvPicPr>
          <p:nvPr/>
        </p:nvPicPr>
        <p:blipFill>
          <a:blip r:embed="rId2" cstate="print"/>
          <a:srcRect t="5401" b="12241"/>
          <a:stretch>
            <a:fillRect/>
          </a:stretch>
        </p:blipFill>
        <p:spPr bwMode="auto">
          <a:xfrm>
            <a:off x="2514600" y="1371600"/>
            <a:ext cx="4191000" cy="4648200"/>
          </a:xfrm>
          <a:prstGeom prst="rect">
            <a:avLst/>
          </a:prstGeom>
          <a:noFill/>
        </p:spPr>
      </p:pic>
      <p:cxnSp>
        <p:nvCxnSpPr>
          <p:cNvPr id="9" name="Straight Arrow Connector 8"/>
          <p:cNvCxnSpPr/>
          <p:nvPr/>
        </p:nvCxnSpPr>
        <p:spPr>
          <a:xfrm flipH="1">
            <a:off x="6324600" y="1905000"/>
            <a:ext cx="914400" cy="838200"/>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7239000" y="1676400"/>
            <a:ext cx="1242648" cy="369332"/>
          </a:xfrm>
          <a:prstGeom prst="rect">
            <a:avLst/>
          </a:prstGeom>
          <a:noFill/>
        </p:spPr>
        <p:txBody>
          <a:bodyPr wrap="none" rtlCol="0">
            <a:spAutoFit/>
          </a:bodyPr>
          <a:lstStyle/>
          <a:p>
            <a:r>
              <a:rPr lang="en-US" dirty="0" smtClean="0">
                <a:solidFill>
                  <a:srgbClr val="663300"/>
                </a:solidFill>
                <a:latin typeface="Times New Roman" pitchFamily="18" charset="0"/>
                <a:cs typeface="Times New Roman" pitchFamily="18" charset="0"/>
              </a:rPr>
              <a:t>Catch Plate</a:t>
            </a:r>
            <a:endParaRPr lang="en-US" dirty="0">
              <a:solidFill>
                <a:srgbClr val="663300"/>
              </a:solidFill>
              <a:latin typeface="Times New Roman" pitchFamily="18" charset="0"/>
              <a:cs typeface="Times New Roman" pitchFamily="18" charset="0"/>
            </a:endParaRPr>
          </a:p>
        </p:txBody>
      </p:sp>
      <p:cxnSp>
        <p:nvCxnSpPr>
          <p:cNvPr id="11" name="Straight Arrow Connector 10"/>
          <p:cNvCxnSpPr/>
          <p:nvPr/>
        </p:nvCxnSpPr>
        <p:spPr>
          <a:xfrm flipH="1">
            <a:off x="6096000" y="4191000"/>
            <a:ext cx="1143000" cy="0"/>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7239000" y="3962400"/>
            <a:ext cx="1143000" cy="369332"/>
          </a:xfrm>
          <a:prstGeom prst="rect">
            <a:avLst/>
          </a:prstGeom>
          <a:noFill/>
        </p:spPr>
        <p:txBody>
          <a:bodyPr wrap="square" rtlCol="0">
            <a:spAutoFit/>
          </a:bodyPr>
          <a:lstStyle/>
          <a:p>
            <a:r>
              <a:rPr lang="en-US" dirty="0" smtClean="0">
                <a:solidFill>
                  <a:srgbClr val="663300"/>
                </a:solidFill>
                <a:latin typeface="Times New Roman" pitchFamily="18" charset="0"/>
                <a:cs typeface="Times New Roman" pitchFamily="18" charset="0"/>
              </a:rPr>
              <a:t>Fore Edge</a:t>
            </a:r>
            <a:endParaRPr lang="en-US" dirty="0">
              <a:solidFill>
                <a:srgbClr val="663300"/>
              </a:solidFill>
              <a:latin typeface="Times New Roman" pitchFamily="18" charset="0"/>
              <a:cs typeface="Times New Roman" pitchFamily="18" charset="0"/>
            </a:endParaRPr>
          </a:p>
        </p:txBody>
      </p:sp>
      <p:cxnSp>
        <p:nvCxnSpPr>
          <p:cNvPr id="13" name="Straight Arrow Connector 12"/>
          <p:cNvCxnSpPr/>
          <p:nvPr/>
        </p:nvCxnSpPr>
        <p:spPr>
          <a:xfrm flipH="1">
            <a:off x="5587590" y="1143000"/>
            <a:ext cx="1499010" cy="3905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5" name="TextBox 14"/>
          <p:cNvSpPr txBox="1"/>
          <p:nvPr/>
        </p:nvSpPr>
        <p:spPr>
          <a:xfrm>
            <a:off x="7086600" y="914400"/>
            <a:ext cx="671979" cy="646331"/>
          </a:xfrm>
          <a:prstGeom prst="rect">
            <a:avLst/>
          </a:prstGeom>
          <a:noFill/>
        </p:spPr>
        <p:txBody>
          <a:bodyPr wrap="none" rtlCol="0">
            <a:spAutoFit/>
          </a:bodyPr>
          <a:lstStyle/>
          <a:p>
            <a:r>
              <a:rPr lang="en-US" dirty="0" smtClean="0">
                <a:solidFill>
                  <a:srgbClr val="663300"/>
                </a:solidFill>
                <a:latin typeface="Times New Roman" pitchFamily="18" charset="0"/>
                <a:cs typeface="Times New Roman" pitchFamily="18" charset="0"/>
              </a:rPr>
              <a:t>Head</a:t>
            </a:r>
          </a:p>
          <a:p>
            <a:endParaRPr lang="en-US" dirty="0">
              <a:solidFill>
                <a:srgbClr val="663300"/>
              </a:solidFill>
              <a:latin typeface="Times New Roman" pitchFamily="18" charset="0"/>
              <a:cs typeface="Times New Roman" pitchFamily="18" charset="0"/>
            </a:endParaRPr>
          </a:p>
        </p:txBody>
      </p:sp>
      <p:cxnSp>
        <p:nvCxnSpPr>
          <p:cNvPr id="17" name="Straight Arrow Connector 16"/>
          <p:cNvCxnSpPr/>
          <p:nvPr/>
        </p:nvCxnSpPr>
        <p:spPr>
          <a:xfrm>
            <a:off x="1828800" y="2590800"/>
            <a:ext cx="965610" cy="1619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18" name="TextBox 17"/>
          <p:cNvSpPr txBox="1"/>
          <p:nvPr/>
        </p:nvSpPr>
        <p:spPr>
          <a:xfrm>
            <a:off x="0" y="2133600"/>
            <a:ext cx="1819729" cy="646331"/>
          </a:xfrm>
          <a:prstGeom prst="rect">
            <a:avLst/>
          </a:prstGeom>
          <a:noFill/>
        </p:spPr>
        <p:txBody>
          <a:bodyPr wrap="none" rtlCol="0">
            <a:spAutoFit/>
          </a:bodyPr>
          <a:lstStyle/>
          <a:p>
            <a:pPr algn="ctr"/>
            <a:r>
              <a:rPr lang="en-US" dirty="0" smtClean="0">
                <a:solidFill>
                  <a:srgbClr val="663300"/>
                </a:solidFill>
                <a:latin typeface="Times New Roman" pitchFamily="18" charset="0"/>
                <a:cs typeface="Times New Roman" pitchFamily="18" charset="0"/>
              </a:rPr>
              <a:t>Band</a:t>
            </a:r>
          </a:p>
          <a:p>
            <a:pPr algn="ctr"/>
            <a:r>
              <a:rPr lang="en-US" dirty="0" smtClean="0">
                <a:solidFill>
                  <a:srgbClr val="663300"/>
                </a:solidFill>
                <a:latin typeface="Times New Roman" pitchFamily="18" charset="0"/>
                <a:cs typeface="Times New Roman" pitchFamily="18" charset="0"/>
              </a:rPr>
              <a:t>(Sewing Support)</a:t>
            </a:r>
            <a:endParaRPr lang="en-US" dirty="0">
              <a:solidFill>
                <a:srgbClr val="663300"/>
              </a:solidFill>
              <a:latin typeface="Times New Roman" pitchFamily="18" charset="0"/>
              <a:cs typeface="Times New Roman" pitchFamily="18" charset="0"/>
            </a:endParaRPr>
          </a:p>
        </p:txBody>
      </p:sp>
      <p:cxnSp>
        <p:nvCxnSpPr>
          <p:cNvPr id="20" name="Straight Arrow Connector 19"/>
          <p:cNvCxnSpPr/>
          <p:nvPr/>
        </p:nvCxnSpPr>
        <p:spPr>
          <a:xfrm flipV="1">
            <a:off x="1600200" y="5715000"/>
            <a:ext cx="2743200" cy="304801"/>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1135931" y="5830669"/>
            <a:ext cx="540469" cy="646331"/>
          </a:xfrm>
          <a:prstGeom prst="rect">
            <a:avLst/>
          </a:prstGeom>
          <a:noFill/>
        </p:spPr>
        <p:txBody>
          <a:bodyPr wrap="none" rtlCol="0">
            <a:spAutoFit/>
          </a:bodyPr>
          <a:lstStyle/>
          <a:p>
            <a:r>
              <a:rPr lang="en-US" dirty="0" smtClean="0">
                <a:solidFill>
                  <a:srgbClr val="663300"/>
                </a:solidFill>
                <a:latin typeface="Times New Roman" pitchFamily="18" charset="0"/>
                <a:cs typeface="Times New Roman" pitchFamily="18" charset="0"/>
              </a:rPr>
              <a:t>Tail</a:t>
            </a:r>
          </a:p>
          <a:p>
            <a:endParaRPr lang="en-US" dirty="0">
              <a:solidFill>
                <a:srgbClr val="663300"/>
              </a:solidFill>
              <a:latin typeface="Times New Roman" pitchFamily="18" charset="0"/>
              <a:cs typeface="Times New Roman" pitchFamily="18" charset="0"/>
            </a:endParaRPr>
          </a:p>
        </p:txBody>
      </p:sp>
      <p:cxnSp>
        <p:nvCxnSpPr>
          <p:cNvPr id="24" name="Straight Arrow Connector 23"/>
          <p:cNvCxnSpPr/>
          <p:nvPr/>
        </p:nvCxnSpPr>
        <p:spPr>
          <a:xfrm>
            <a:off x="1447800" y="3886200"/>
            <a:ext cx="1499010" cy="95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26" name="TextBox 25"/>
          <p:cNvSpPr txBox="1"/>
          <p:nvPr/>
        </p:nvSpPr>
        <p:spPr>
          <a:xfrm>
            <a:off x="762000" y="3697069"/>
            <a:ext cx="762000" cy="646331"/>
          </a:xfrm>
          <a:prstGeom prst="rect">
            <a:avLst/>
          </a:prstGeom>
          <a:noFill/>
        </p:spPr>
        <p:txBody>
          <a:bodyPr wrap="square" rtlCol="0">
            <a:spAutoFit/>
          </a:bodyPr>
          <a:lstStyle/>
          <a:p>
            <a:r>
              <a:rPr lang="en-US" dirty="0" smtClean="0">
                <a:solidFill>
                  <a:srgbClr val="663300"/>
                </a:solidFill>
                <a:latin typeface="Times New Roman" pitchFamily="18" charset="0"/>
                <a:cs typeface="Times New Roman" pitchFamily="18" charset="0"/>
              </a:rPr>
              <a:t>Spine</a:t>
            </a:r>
          </a:p>
          <a:p>
            <a:endParaRPr lang="en-US" dirty="0">
              <a:solidFill>
                <a:srgbClr val="663300"/>
              </a:solidFill>
              <a:latin typeface="Times New Roman" pitchFamily="18" charset="0"/>
              <a:cs typeface="Times New Roman" pitchFamily="18" charset="0"/>
            </a:endParaRPr>
          </a:p>
        </p:txBody>
      </p:sp>
      <p:cxnSp>
        <p:nvCxnSpPr>
          <p:cNvPr id="27" name="Straight Arrow Connector 26"/>
          <p:cNvCxnSpPr/>
          <p:nvPr/>
        </p:nvCxnSpPr>
        <p:spPr>
          <a:xfrm>
            <a:off x="1447800" y="1600200"/>
            <a:ext cx="1346610" cy="238167"/>
          </a:xfrm>
          <a:prstGeom prst="straightConnector1">
            <a:avLst/>
          </a:prstGeom>
          <a:ln>
            <a:solidFill>
              <a:srgbClr val="663300"/>
            </a:solidFill>
            <a:tailEnd type="arrow"/>
          </a:ln>
        </p:spPr>
        <p:style>
          <a:lnRef idx="2">
            <a:schemeClr val="dk1"/>
          </a:lnRef>
          <a:fillRef idx="0">
            <a:schemeClr val="dk1"/>
          </a:fillRef>
          <a:effectRef idx="1">
            <a:schemeClr val="dk1"/>
          </a:effectRef>
          <a:fontRef idx="minor">
            <a:schemeClr val="tx1"/>
          </a:fontRef>
        </p:style>
      </p:cxnSp>
      <p:sp>
        <p:nvSpPr>
          <p:cNvPr id="29" name="TextBox 28"/>
          <p:cNvSpPr txBox="1"/>
          <p:nvPr/>
        </p:nvSpPr>
        <p:spPr>
          <a:xfrm>
            <a:off x="457200" y="1411069"/>
            <a:ext cx="1371600" cy="646331"/>
          </a:xfrm>
          <a:prstGeom prst="rect">
            <a:avLst/>
          </a:prstGeom>
          <a:noFill/>
        </p:spPr>
        <p:txBody>
          <a:bodyPr wrap="square" rtlCol="0">
            <a:spAutoFit/>
          </a:bodyPr>
          <a:lstStyle/>
          <a:p>
            <a:r>
              <a:rPr lang="en-US" dirty="0" err="1" smtClean="0">
                <a:solidFill>
                  <a:srgbClr val="663300"/>
                </a:solidFill>
                <a:latin typeface="Times New Roman" pitchFamily="18" charset="0"/>
                <a:cs typeface="Times New Roman" pitchFamily="18" charset="0"/>
              </a:rPr>
              <a:t>Endband</a:t>
            </a:r>
            <a:endParaRPr lang="en-US" dirty="0" smtClean="0">
              <a:solidFill>
                <a:srgbClr val="663300"/>
              </a:solidFill>
              <a:latin typeface="Times New Roman" pitchFamily="18" charset="0"/>
              <a:cs typeface="Times New Roman" pitchFamily="18" charset="0"/>
            </a:endParaRPr>
          </a:p>
          <a:p>
            <a:endParaRPr lang="en-US" dirty="0">
              <a:solidFill>
                <a:srgbClr val="66330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381000"/>
            <a:ext cx="39624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Sewing Structures</a:t>
            </a:r>
            <a:endParaRPr lang="en-US" sz="4000" dirty="0">
              <a:solidFill>
                <a:srgbClr val="663300"/>
              </a:solidFill>
              <a:latin typeface="Times New Roman" pitchFamily="18" charset="0"/>
              <a:cs typeface="Times New Roman" pitchFamily="18" charset="0"/>
            </a:endParaRPr>
          </a:p>
        </p:txBody>
      </p:sp>
      <p:pic>
        <p:nvPicPr>
          <p:cNvPr id="17410" name="Picture 2" descr="http://henryhebert.files.wordpress.com/2012/03/dsc05725.jpg?w=500&amp;h=297"/>
          <p:cNvPicPr>
            <a:picLocks noChangeAspect="1" noChangeArrowheads="1"/>
          </p:cNvPicPr>
          <p:nvPr/>
        </p:nvPicPr>
        <p:blipFill>
          <a:blip r:embed="rId2" cstate="print"/>
          <a:srcRect/>
          <a:stretch>
            <a:fillRect/>
          </a:stretch>
        </p:blipFill>
        <p:spPr bwMode="auto">
          <a:xfrm>
            <a:off x="4114800" y="1057275"/>
            <a:ext cx="4762500" cy="2838450"/>
          </a:xfrm>
          <a:prstGeom prst="rect">
            <a:avLst/>
          </a:prstGeom>
          <a:noFill/>
        </p:spPr>
      </p:pic>
      <p:pic>
        <p:nvPicPr>
          <p:cNvPr id="17412" name="Picture 4" descr="http://henryhebert.files.wordpress.com/2012/03/dsc05726.jpg?w=500&amp;h=281"/>
          <p:cNvPicPr>
            <a:picLocks noChangeAspect="1" noChangeArrowheads="1"/>
          </p:cNvPicPr>
          <p:nvPr/>
        </p:nvPicPr>
        <p:blipFill>
          <a:blip r:embed="rId3" cstate="print"/>
          <a:srcRect/>
          <a:stretch>
            <a:fillRect/>
          </a:stretch>
        </p:blipFill>
        <p:spPr bwMode="auto">
          <a:xfrm>
            <a:off x="4114800" y="3876675"/>
            <a:ext cx="4762500" cy="2676525"/>
          </a:xfrm>
          <a:prstGeom prst="rect">
            <a:avLst/>
          </a:prstGeom>
          <a:noFill/>
        </p:spPr>
      </p:pic>
      <p:sp>
        <p:nvSpPr>
          <p:cNvPr id="7" name="TextBox 6"/>
          <p:cNvSpPr txBox="1"/>
          <p:nvPr/>
        </p:nvSpPr>
        <p:spPr>
          <a:xfrm>
            <a:off x="457200" y="1295400"/>
            <a:ext cx="3429000" cy="2246769"/>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-Kettle-stitch at head and tail</a:t>
            </a:r>
          </a:p>
          <a:p>
            <a:r>
              <a:rPr lang="en-US" sz="2800" dirty="0" smtClean="0">
                <a:solidFill>
                  <a:srgbClr val="663300"/>
                </a:solidFill>
                <a:latin typeface="Times New Roman" pitchFamily="18" charset="0"/>
                <a:cs typeface="Times New Roman" pitchFamily="18" charset="0"/>
              </a:rPr>
              <a:t>-Sewing over tapes or cords</a:t>
            </a:r>
          </a:p>
          <a:p>
            <a:r>
              <a:rPr lang="en-US" sz="2800" dirty="0" smtClean="0">
                <a:solidFill>
                  <a:srgbClr val="663300"/>
                </a:solidFill>
                <a:latin typeface="Times New Roman" pitchFamily="18" charset="0"/>
                <a:cs typeface="Times New Roman" pitchFamily="18" charset="0"/>
              </a:rPr>
              <a:t>-Packed or single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2800" y="381000"/>
            <a:ext cx="2971800" cy="707886"/>
          </a:xfrm>
          <a:prstGeom prst="rect">
            <a:avLst/>
          </a:prstGeom>
          <a:noFill/>
        </p:spPr>
        <p:txBody>
          <a:bodyPr wrap="square" rtlCol="0">
            <a:spAutoFit/>
          </a:bodyPr>
          <a:lstStyle/>
          <a:p>
            <a:r>
              <a:rPr lang="en-US" sz="4000" dirty="0" smtClean="0">
                <a:solidFill>
                  <a:srgbClr val="663300"/>
                </a:solidFill>
                <a:latin typeface="Times New Roman" pitchFamily="18" charset="0"/>
                <a:cs typeface="Times New Roman" pitchFamily="18" charset="0"/>
              </a:rPr>
              <a:t>Paper Repair</a:t>
            </a:r>
            <a:endParaRPr lang="en-US" sz="4000" dirty="0">
              <a:solidFill>
                <a:srgbClr val="663300"/>
              </a:solidFill>
              <a:latin typeface="Times New Roman" pitchFamily="18" charset="0"/>
              <a:cs typeface="Times New Roman" pitchFamily="18" charset="0"/>
            </a:endParaRPr>
          </a:p>
        </p:txBody>
      </p:sp>
      <p:pic>
        <p:nvPicPr>
          <p:cNvPr id="18434" name="Picture 2"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2" cstate="print"/>
          <a:srcRect/>
          <a:stretch>
            <a:fillRect/>
          </a:stretch>
        </p:blipFill>
        <p:spPr bwMode="auto">
          <a:xfrm>
            <a:off x="3352800" y="1295400"/>
            <a:ext cx="3085020" cy="3048000"/>
          </a:xfrm>
          <a:prstGeom prst="rect">
            <a:avLst/>
          </a:prstGeom>
          <a:noFill/>
        </p:spPr>
      </p:pic>
      <p:pic>
        <p:nvPicPr>
          <p:cNvPr id="18436" name="Picture 4"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3" cstate="print"/>
          <a:srcRect/>
          <a:stretch>
            <a:fillRect/>
          </a:stretch>
        </p:blipFill>
        <p:spPr bwMode="auto">
          <a:xfrm>
            <a:off x="3352800" y="4088282"/>
            <a:ext cx="2971800" cy="2769718"/>
          </a:xfrm>
          <a:prstGeom prst="rect">
            <a:avLst/>
          </a:prstGeom>
          <a:noFill/>
        </p:spPr>
      </p:pic>
      <p:pic>
        <p:nvPicPr>
          <p:cNvPr id="18438" name="Picture 6"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4" cstate="print"/>
          <a:srcRect/>
          <a:stretch>
            <a:fillRect/>
          </a:stretch>
        </p:blipFill>
        <p:spPr bwMode="auto">
          <a:xfrm>
            <a:off x="0" y="1691334"/>
            <a:ext cx="3505200" cy="5166666"/>
          </a:xfrm>
          <a:prstGeom prst="rect">
            <a:avLst/>
          </a:prstGeom>
          <a:noFill/>
        </p:spPr>
      </p:pic>
      <p:pic>
        <p:nvPicPr>
          <p:cNvPr id="18440" name="Picture 8" descr="Halloween (4): Stabbed, cut and stitched back together&#10;You are looking at medieval parchment - animal skin - that was stabbed, cut and stitched up. Preparing animal skin, the first step in producing a medieval book, was challenging. The parchment maker had to scrape off the fleshy bits from the one side, and the hair from the other. It was a most unpleasant sight, that bloody skin without its occupant, the cow - in fact, it would make a great Halloween outfit. If the parchment maker pushed too hard while removing the unwanted parts, he would cut right through the surface, which is what happened in the images above. While some cuts were simply stitched up with a thin parchment cord (Pic 2), it also happened that book producers turned these defects into art. I tumbled these images from a manuscript in Uppsala a while ago, in which holes are plugged with embroidery. The manuscripts above, which I encountered recently, show a different approach: simple coloured threads were used to tie the holes together (Pics 1 and 3). In the last image the material was used to attach a missing corner, producing what I tend to call a “Frankenstein page”. Happy Halloween!&#10;Pics: Engelberg, Stiftsbibliothek, MS 16, 12th century (hole stitched with red thread); Berkeley, Bancroft Library, MS 73, 13th century (long vertical cut); Freiburg, Kantons- und Universitätsbibliothek, MS L 34, 14th century (hole stitched with green thread, long stitched-up cut).&#10;This is the fourth and last in a series of Halloween-inspired blogs. The first is found here, the second here, and the third here."/>
          <p:cNvPicPr>
            <a:picLocks noChangeAspect="1" noChangeArrowheads="1"/>
          </p:cNvPicPr>
          <p:nvPr/>
        </p:nvPicPr>
        <p:blipFill>
          <a:blip r:embed="rId5" cstate="print"/>
          <a:srcRect/>
          <a:stretch>
            <a:fillRect/>
          </a:stretch>
        </p:blipFill>
        <p:spPr bwMode="auto">
          <a:xfrm>
            <a:off x="6172201" y="1650407"/>
            <a:ext cx="2971800" cy="520759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707886"/>
          </a:xfrm>
          <a:prstGeom prst="rect">
            <a:avLst/>
          </a:prstGeom>
          <a:noFill/>
        </p:spPr>
        <p:txBody>
          <a:bodyPr wrap="square" rtlCol="0">
            <a:spAutoFit/>
          </a:bodyPr>
          <a:lstStyle/>
          <a:p>
            <a:pPr algn="ctr"/>
            <a:r>
              <a:rPr lang="en-US" sz="4000" dirty="0" smtClean="0">
                <a:solidFill>
                  <a:srgbClr val="663300"/>
                </a:solidFill>
                <a:latin typeface="Times New Roman" pitchFamily="18" charset="0"/>
                <a:cs typeface="Times New Roman" pitchFamily="18" charset="0"/>
              </a:rPr>
              <a:t>Carolingian and Romanesque (800-1200)</a:t>
            </a:r>
            <a:endParaRPr lang="en-US" sz="4000" dirty="0">
              <a:solidFill>
                <a:srgbClr val="663300"/>
              </a:solidFill>
              <a:latin typeface="Times New Roman" pitchFamily="18" charset="0"/>
              <a:cs typeface="Times New Roman" pitchFamily="18" charset="0"/>
            </a:endParaRPr>
          </a:p>
        </p:txBody>
      </p:sp>
      <p:sp>
        <p:nvSpPr>
          <p:cNvPr id="7" name="TextBox 6"/>
          <p:cNvSpPr txBox="1"/>
          <p:nvPr/>
        </p:nvSpPr>
        <p:spPr>
          <a:xfrm>
            <a:off x="457200" y="990600"/>
            <a:ext cx="8458200" cy="1384995"/>
          </a:xfrm>
          <a:prstGeom prst="rect">
            <a:avLst/>
          </a:prstGeom>
          <a:noFill/>
        </p:spPr>
        <p:txBody>
          <a:bodyPr wrap="square" rtlCol="0">
            <a:spAutoFit/>
          </a:bodyPr>
          <a:lstStyle/>
          <a:p>
            <a:r>
              <a:rPr lang="en-US" sz="2800" dirty="0" smtClean="0">
                <a:solidFill>
                  <a:srgbClr val="663300"/>
                </a:solidFill>
                <a:latin typeface="Times New Roman" pitchFamily="18" charset="0"/>
                <a:cs typeface="Times New Roman" pitchFamily="18" charset="0"/>
              </a:rPr>
              <a:t>-Open layout, above top line</a:t>
            </a:r>
            <a:endParaRPr lang="en-US" sz="2800" dirty="0" smtClean="0">
              <a:solidFill>
                <a:srgbClr val="663300"/>
              </a:solidFill>
              <a:latin typeface="Times New Roman" pitchFamily="18" charset="0"/>
              <a:cs typeface="Times New Roman" pitchFamily="18" charset="0"/>
            </a:endParaRPr>
          </a:p>
          <a:p>
            <a:r>
              <a:rPr lang="en-US" sz="2800" dirty="0" smtClean="0">
                <a:solidFill>
                  <a:srgbClr val="663300"/>
                </a:solidFill>
                <a:latin typeface="Times New Roman" pitchFamily="18" charset="0"/>
                <a:cs typeface="Times New Roman" pitchFamily="18" charset="0"/>
              </a:rPr>
              <a:t>-</a:t>
            </a:r>
            <a:r>
              <a:rPr lang="en-US" sz="2800" dirty="0" smtClean="0">
                <a:solidFill>
                  <a:srgbClr val="663300"/>
                </a:solidFill>
                <a:latin typeface="Times New Roman" pitchFamily="18" charset="0"/>
                <a:cs typeface="Times New Roman" pitchFamily="18" charset="0"/>
              </a:rPr>
              <a:t>Different fonts for section headings</a:t>
            </a:r>
            <a:endParaRPr lang="en-US" sz="2800" dirty="0" smtClean="0">
              <a:solidFill>
                <a:srgbClr val="663300"/>
              </a:solidFill>
              <a:latin typeface="Times New Roman" pitchFamily="18" charset="0"/>
              <a:cs typeface="Times New Roman" pitchFamily="18" charset="0"/>
            </a:endParaRPr>
          </a:p>
          <a:p>
            <a:r>
              <a:rPr lang="en-US" sz="2800" dirty="0" smtClean="0">
                <a:solidFill>
                  <a:srgbClr val="663300"/>
                </a:solidFill>
                <a:latin typeface="Times New Roman" pitchFamily="18" charset="0"/>
                <a:cs typeface="Times New Roman" pitchFamily="18" charset="0"/>
              </a:rPr>
              <a:t>-</a:t>
            </a:r>
            <a:r>
              <a:rPr lang="en-US" sz="2800" dirty="0" smtClean="0">
                <a:solidFill>
                  <a:srgbClr val="663300"/>
                </a:solidFill>
                <a:latin typeface="Times New Roman" pitchFamily="18" charset="0"/>
                <a:cs typeface="Times New Roman" pitchFamily="18" charset="0"/>
              </a:rPr>
              <a:t>Geometric initials</a:t>
            </a:r>
            <a:endParaRPr lang="en-US" sz="2800" dirty="0" smtClean="0">
              <a:solidFill>
                <a:srgbClr val="663300"/>
              </a:solidFill>
              <a:latin typeface="Times New Roman" pitchFamily="18" charset="0"/>
              <a:cs typeface="Times New Roman" pitchFamily="18" charset="0"/>
            </a:endParaRPr>
          </a:p>
        </p:txBody>
      </p:sp>
      <p:pic>
        <p:nvPicPr>
          <p:cNvPr id="3074" name="Picture 2" descr="http://upload.wikimedia.org/wikipedia/commons/3/31/9th_century_Beinecke_MS_413_fol._165.jpg"/>
          <p:cNvPicPr>
            <a:picLocks noChangeAspect="1" noChangeArrowheads="1"/>
          </p:cNvPicPr>
          <p:nvPr/>
        </p:nvPicPr>
        <p:blipFill>
          <a:blip r:embed="rId2" cstate="print"/>
          <a:srcRect/>
          <a:stretch>
            <a:fillRect/>
          </a:stretch>
        </p:blipFill>
        <p:spPr bwMode="auto">
          <a:xfrm>
            <a:off x="5029200" y="2362200"/>
            <a:ext cx="3352800" cy="4111957"/>
          </a:xfrm>
          <a:prstGeom prst="rect">
            <a:avLst/>
          </a:prstGeom>
          <a:noFill/>
        </p:spPr>
      </p:pic>
      <p:sp>
        <p:nvSpPr>
          <p:cNvPr id="8" name="TextBox 7"/>
          <p:cNvSpPr txBox="1"/>
          <p:nvPr/>
        </p:nvSpPr>
        <p:spPr>
          <a:xfrm>
            <a:off x="4876800" y="5943600"/>
            <a:ext cx="39624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New Haven, Yale University, </a:t>
            </a:r>
            <a:r>
              <a:rPr lang="en-US" dirty="0" err="1" smtClean="0">
                <a:solidFill>
                  <a:srgbClr val="663300"/>
                </a:solidFill>
                <a:latin typeface="Times New Roman" pitchFamily="18" charset="0"/>
                <a:cs typeface="Times New Roman" pitchFamily="18" charset="0"/>
              </a:rPr>
              <a:t>Beinecke</a:t>
            </a:r>
            <a:r>
              <a:rPr lang="en-US" dirty="0" smtClean="0">
                <a:solidFill>
                  <a:srgbClr val="663300"/>
                </a:solidFill>
                <a:latin typeface="Times New Roman" pitchFamily="18" charset="0"/>
                <a:cs typeface="Times New Roman" pitchFamily="18" charset="0"/>
              </a:rPr>
              <a:t> MS 413, f. 83r (NE France, ca. 873)</a:t>
            </a:r>
            <a:endParaRPr lang="en-US" dirty="0">
              <a:solidFill>
                <a:srgbClr val="663300"/>
              </a:solidFill>
              <a:latin typeface="Times New Roman" pitchFamily="18" charset="0"/>
              <a:cs typeface="Times New Roman" pitchFamily="18" charset="0"/>
            </a:endParaRPr>
          </a:p>
        </p:txBody>
      </p:sp>
      <p:pic>
        <p:nvPicPr>
          <p:cNvPr id="3076" name="Picture 4" descr="https://i0.wp.com/i180.photobucket.com/albums/x247/soundandfuryandpeace/fullpagelindisfarne.jpg"/>
          <p:cNvPicPr>
            <a:picLocks noChangeAspect="1" noChangeArrowheads="1"/>
          </p:cNvPicPr>
          <p:nvPr/>
        </p:nvPicPr>
        <p:blipFill>
          <a:blip r:embed="rId3" cstate="print"/>
          <a:srcRect/>
          <a:stretch>
            <a:fillRect/>
          </a:stretch>
        </p:blipFill>
        <p:spPr bwMode="auto">
          <a:xfrm>
            <a:off x="685800" y="2358504"/>
            <a:ext cx="2971800" cy="4213747"/>
          </a:xfrm>
          <a:prstGeom prst="rect">
            <a:avLst/>
          </a:prstGeom>
          <a:noFill/>
        </p:spPr>
      </p:pic>
      <p:sp>
        <p:nvSpPr>
          <p:cNvPr id="10" name="TextBox 9"/>
          <p:cNvSpPr txBox="1"/>
          <p:nvPr/>
        </p:nvSpPr>
        <p:spPr>
          <a:xfrm>
            <a:off x="0" y="6019800"/>
            <a:ext cx="4495800" cy="646331"/>
          </a:xfrm>
          <a:prstGeom prst="rect">
            <a:avLst/>
          </a:prstGeom>
          <a:noFill/>
        </p:spPr>
        <p:txBody>
          <a:bodyPr wrap="square" rtlCol="0">
            <a:spAutoFit/>
          </a:bodyPr>
          <a:lstStyle/>
          <a:p>
            <a:pPr algn="ctr"/>
            <a:r>
              <a:rPr lang="en-US" dirty="0" smtClean="0">
                <a:solidFill>
                  <a:srgbClr val="663300"/>
                </a:solidFill>
                <a:latin typeface="Times New Roman" pitchFamily="18" charset="0"/>
                <a:cs typeface="Times New Roman" pitchFamily="18" charset="0"/>
              </a:rPr>
              <a:t>The Book of </a:t>
            </a:r>
            <a:r>
              <a:rPr lang="en-US" dirty="0" err="1" smtClean="0">
                <a:solidFill>
                  <a:srgbClr val="663300"/>
                </a:solidFill>
                <a:latin typeface="Times New Roman" pitchFamily="18" charset="0"/>
                <a:cs typeface="Times New Roman" pitchFamily="18" charset="0"/>
              </a:rPr>
              <a:t>Kells</a:t>
            </a:r>
            <a:r>
              <a:rPr lang="en-US" dirty="0" smtClean="0">
                <a:solidFill>
                  <a:srgbClr val="663300"/>
                </a:solidFill>
                <a:latin typeface="Times New Roman" pitchFamily="18" charset="0"/>
                <a:cs typeface="Times New Roman" pitchFamily="18" charset="0"/>
              </a:rPr>
              <a:t> – Dublin, Trinity College, MS.A.1.6, </a:t>
            </a:r>
            <a:r>
              <a:rPr lang="en-US" dirty="0" smtClean="0">
                <a:solidFill>
                  <a:srgbClr val="663300"/>
                </a:solidFill>
                <a:latin typeface="Times New Roman" pitchFamily="18" charset="0"/>
                <a:cs typeface="Times New Roman" pitchFamily="18" charset="0"/>
              </a:rPr>
              <a:t>(</a:t>
            </a:r>
            <a:r>
              <a:rPr lang="en-US" dirty="0" smtClean="0">
                <a:solidFill>
                  <a:srgbClr val="663300"/>
                </a:solidFill>
                <a:latin typeface="Times New Roman" pitchFamily="18" charset="0"/>
                <a:cs typeface="Times New Roman" pitchFamily="18" charset="0"/>
              </a:rPr>
              <a:t>Insular, </a:t>
            </a:r>
            <a:r>
              <a:rPr lang="en-US" dirty="0" err="1" smtClean="0">
                <a:solidFill>
                  <a:srgbClr val="663300"/>
                </a:solidFill>
                <a:latin typeface="Times New Roman" pitchFamily="18" charset="0"/>
                <a:cs typeface="Times New Roman" pitchFamily="18" charset="0"/>
              </a:rPr>
              <a:t>saec</a:t>
            </a:r>
            <a:r>
              <a:rPr lang="en-US" dirty="0" smtClean="0">
                <a:solidFill>
                  <a:srgbClr val="663300"/>
                </a:solidFill>
                <a:latin typeface="Times New Roman" pitchFamily="18" charset="0"/>
                <a:cs typeface="Times New Roman" pitchFamily="18" charset="0"/>
              </a:rPr>
              <a:t>. VIII – IX)</a:t>
            </a:r>
            <a:endParaRPr lang="en-US" dirty="0">
              <a:solidFill>
                <a:srgbClr val="663300"/>
              </a:solidFill>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921</TotalTime>
  <Words>397</Words>
  <Application>Microsoft Office PowerPoint</Application>
  <PresentationFormat>On-screen Show (4:3)</PresentationFormat>
  <Paragraphs>71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Medieval Bookbinding  The Middle Ages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BFay</dc:creator>
  <cp:lastModifiedBy>BFay</cp:lastModifiedBy>
  <cp:revision>62</cp:revision>
  <dcterms:created xsi:type="dcterms:W3CDTF">2013-12-01T15:37:13Z</dcterms:created>
  <dcterms:modified xsi:type="dcterms:W3CDTF">2014-11-11T21:28:13Z</dcterms:modified>
</cp:coreProperties>
</file>